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91" r:id="rId3"/>
    <p:sldId id="292" r:id="rId4"/>
    <p:sldId id="263" r:id="rId5"/>
    <p:sldId id="267" r:id="rId6"/>
    <p:sldId id="295" r:id="rId7"/>
    <p:sldId id="294" r:id="rId8"/>
    <p:sldId id="289" r:id="rId9"/>
    <p:sldId id="290" r:id="rId10"/>
    <p:sldId id="297" r:id="rId11"/>
    <p:sldId id="298" r:id="rId12"/>
    <p:sldId id="299" r:id="rId13"/>
    <p:sldId id="296" r:id="rId14"/>
    <p:sldId id="300" r:id="rId15"/>
    <p:sldId id="301" r:id="rId16"/>
    <p:sldId id="303" r:id="rId17"/>
    <p:sldId id="304" r:id="rId18"/>
    <p:sldId id="285" r:id="rId19"/>
  </p:sldIdLst>
  <p:sldSz cx="12192000" cy="6858000"/>
  <p:notesSz cx="6797675" cy="9926638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8" autoAdjust="0"/>
    <p:restoredTop sz="94660"/>
  </p:normalViewPr>
  <p:slideViewPr>
    <p:cSldViewPr snapToGrid="0">
      <p:cViewPr>
        <p:scale>
          <a:sx n="99" d="100"/>
          <a:sy n="99" d="100"/>
        </p:scale>
        <p:origin x="7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B958-EA76-4183-9987-0F0BCCAE3AD1}" type="datetimeFigureOut">
              <a:rPr lang="es-ES_tradnl" smtClean="0"/>
              <a:t>09/08/2023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A517-5460-41F2-BD7D-8381F249898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61567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B958-EA76-4183-9987-0F0BCCAE3AD1}" type="datetimeFigureOut">
              <a:rPr lang="es-ES_tradnl" smtClean="0"/>
              <a:t>09/08/2023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A517-5460-41F2-BD7D-8381F249898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88038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B958-EA76-4183-9987-0F0BCCAE3AD1}" type="datetimeFigureOut">
              <a:rPr lang="es-ES_tradnl" smtClean="0"/>
              <a:t>09/08/2023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A517-5460-41F2-BD7D-8381F249898B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8017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B958-EA76-4183-9987-0F0BCCAE3AD1}" type="datetimeFigureOut">
              <a:rPr lang="es-ES_tradnl" smtClean="0"/>
              <a:t>09/08/2023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A517-5460-41F2-BD7D-8381F249898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12679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B958-EA76-4183-9987-0F0BCCAE3AD1}" type="datetimeFigureOut">
              <a:rPr lang="es-ES_tradnl" smtClean="0"/>
              <a:t>09/08/2023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A517-5460-41F2-BD7D-8381F249898B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2905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B958-EA76-4183-9987-0F0BCCAE3AD1}" type="datetimeFigureOut">
              <a:rPr lang="es-ES_tradnl" smtClean="0"/>
              <a:t>09/08/2023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A517-5460-41F2-BD7D-8381F249898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09312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B958-EA76-4183-9987-0F0BCCAE3AD1}" type="datetimeFigureOut">
              <a:rPr lang="es-ES_tradnl" smtClean="0"/>
              <a:t>09/08/2023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A517-5460-41F2-BD7D-8381F249898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21372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B958-EA76-4183-9987-0F0BCCAE3AD1}" type="datetimeFigureOut">
              <a:rPr lang="es-ES_tradnl" smtClean="0"/>
              <a:t>09/08/2023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A517-5460-41F2-BD7D-8381F249898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81247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B958-EA76-4183-9987-0F0BCCAE3AD1}" type="datetimeFigureOut">
              <a:rPr lang="es-ES_tradnl" smtClean="0"/>
              <a:t>09/08/2023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A517-5460-41F2-BD7D-8381F249898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48870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B958-EA76-4183-9987-0F0BCCAE3AD1}" type="datetimeFigureOut">
              <a:rPr lang="es-ES_tradnl" smtClean="0"/>
              <a:t>09/08/2023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A517-5460-41F2-BD7D-8381F249898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72079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B958-EA76-4183-9987-0F0BCCAE3AD1}" type="datetimeFigureOut">
              <a:rPr lang="es-ES_tradnl" smtClean="0"/>
              <a:t>09/08/2023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A517-5460-41F2-BD7D-8381F249898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37193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B958-EA76-4183-9987-0F0BCCAE3AD1}" type="datetimeFigureOut">
              <a:rPr lang="es-ES_tradnl" smtClean="0"/>
              <a:t>09/08/2023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A517-5460-41F2-BD7D-8381F249898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7136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B958-EA76-4183-9987-0F0BCCAE3AD1}" type="datetimeFigureOut">
              <a:rPr lang="es-ES_tradnl" smtClean="0"/>
              <a:t>09/08/2023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A517-5460-41F2-BD7D-8381F249898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00112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B958-EA76-4183-9987-0F0BCCAE3AD1}" type="datetimeFigureOut">
              <a:rPr lang="es-ES_tradnl" smtClean="0"/>
              <a:t>09/08/2023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A517-5460-41F2-BD7D-8381F249898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03935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B958-EA76-4183-9987-0F0BCCAE3AD1}" type="datetimeFigureOut">
              <a:rPr lang="es-ES_tradnl" smtClean="0"/>
              <a:t>09/08/2023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A517-5460-41F2-BD7D-8381F249898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94921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B958-EA76-4183-9987-0F0BCCAE3AD1}" type="datetimeFigureOut">
              <a:rPr lang="es-ES_tradnl" smtClean="0"/>
              <a:t>09/08/2023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A517-5460-41F2-BD7D-8381F249898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77916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9B958-EA76-4183-9987-0F0BCCAE3AD1}" type="datetimeFigureOut">
              <a:rPr lang="es-ES_tradnl" smtClean="0"/>
              <a:t>09/08/2023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606A517-5460-41F2-BD7D-8381F249898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2758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0024" y="1241760"/>
            <a:ext cx="3525794" cy="3525794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2414839" y="189993"/>
            <a:ext cx="6782755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PE" sz="2500" b="1" dirty="0"/>
              <a:t>UNIDAD EJECUTORA: 404 - REGION CUSCO – </a:t>
            </a:r>
          </a:p>
          <a:p>
            <a:pPr algn="ctr"/>
            <a:r>
              <a:rPr lang="es-PE" sz="2500" b="1" dirty="0"/>
              <a:t>SALUD LA CONVENCION CUSCO</a:t>
            </a:r>
            <a:endParaRPr lang="es-ES" sz="2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418192" y="5545474"/>
            <a:ext cx="644945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PE" sz="2500" b="1" dirty="0" err="1"/>
              <a:t>Mag</a:t>
            </a:r>
            <a:r>
              <a:rPr lang="es-PE" sz="2500" b="1" dirty="0"/>
              <a:t>. Lic. </a:t>
            </a:r>
            <a:r>
              <a:rPr lang="es-PE" sz="2500" b="1" dirty="0" err="1"/>
              <a:t>Adm</a:t>
            </a:r>
            <a:r>
              <a:rPr lang="es-PE" sz="2500" b="1" dirty="0"/>
              <a:t>. Miguel Angel Teves Urrutia</a:t>
            </a:r>
          </a:p>
        </p:txBody>
      </p:sp>
    </p:spTree>
    <p:extLst>
      <p:ext uri="{BB962C8B-B14F-4D97-AF65-F5344CB8AC3E}">
        <p14:creationId xmlns:p14="http://schemas.microsoft.com/office/powerpoint/2010/main" val="3781608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28414" t="23794" r="11172" b="15374"/>
          <a:stretch/>
        </p:blipFill>
        <p:spPr>
          <a:xfrm>
            <a:off x="0" y="0"/>
            <a:ext cx="12192000" cy="690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370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33172" t="72713" r="13035" b="17724"/>
          <a:stretch/>
        </p:blipFill>
        <p:spPr>
          <a:xfrm>
            <a:off x="0" y="719957"/>
            <a:ext cx="12192000" cy="121920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/>
          <a:srcRect l="30172" t="31885" r="10655" b="30414"/>
          <a:stretch/>
        </p:blipFill>
        <p:spPr>
          <a:xfrm>
            <a:off x="0" y="1939157"/>
            <a:ext cx="12192000" cy="436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90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31517" t="25632" r="10862" b="25264"/>
          <a:stretch/>
        </p:blipFill>
        <p:spPr>
          <a:xfrm>
            <a:off x="0" y="520262"/>
            <a:ext cx="12192000" cy="5844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702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30896" t="31517" r="11172" b="15149"/>
          <a:stretch/>
        </p:blipFill>
        <p:spPr>
          <a:xfrm>
            <a:off x="0" y="157655"/>
            <a:ext cx="12238391" cy="6337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87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30689" t="62965" r="11896" b="28759"/>
          <a:stretch/>
        </p:blipFill>
        <p:spPr>
          <a:xfrm>
            <a:off x="0" y="1623846"/>
            <a:ext cx="12249832" cy="99322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/>
          <a:srcRect l="31104" t="35012" r="10862" b="50092"/>
          <a:stretch/>
        </p:blipFill>
        <p:spPr>
          <a:xfrm>
            <a:off x="0" y="2617073"/>
            <a:ext cx="12338557" cy="1781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022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31827" t="16988" r="11690" b="11655"/>
          <a:stretch/>
        </p:blipFill>
        <p:spPr>
          <a:xfrm>
            <a:off x="1024758" y="0"/>
            <a:ext cx="9601201" cy="682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07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23552" t="38505" r="12207" b="40713"/>
          <a:stretch/>
        </p:blipFill>
        <p:spPr>
          <a:xfrm>
            <a:off x="-24320" y="2254469"/>
            <a:ext cx="12216320" cy="2222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054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136230" y="303881"/>
            <a:ext cx="69929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s-PE" sz="2000" b="1" dirty="0">
                <a:solidFill>
                  <a:srgbClr val="E76618">
                    <a:lumMod val="75000"/>
                  </a:srgbClr>
                </a:solidFill>
                <a:latin typeface="SwitzerlandNarrowBold"/>
              </a:rPr>
              <a:t>DECLARACION JURADA DE CONFLICTOS DE INTERES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60280" t="27357" r="4250" b="28717"/>
          <a:stretch/>
        </p:blipFill>
        <p:spPr>
          <a:xfrm>
            <a:off x="1934441" y="838284"/>
            <a:ext cx="6960177" cy="484825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992800" y="6088154"/>
            <a:ext cx="90234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s-PE" sz="1600" b="1" dirty="0">
                <a:solidFill>
                  <a:srgbClr val="E76618">
                    <a:lumMod val="75000"/>
                  </a:srgbClr>
                </a:solidFill>
                <a:latin typeface="SwitzerlandNarrowBold"/>
              </a:rPr>
              <a:t>LA DJCI SERA HASTA EL 4TO GRADO DE CONSANGUINIDAD Y 2DO GRADO DE AFINIDAD</a:t>
            </a:r>
          </a:p>
        </p:txBody>
      </p:sp>
    </p:spTree>
    <p:extLst>
      <p:ext uri="{BB962C8B-B14F-4D97-AF65-F5344CB8AC3E}">
        <p14:creationId xmlns:p14="http://schemas.microsoft.com/office/powerpoint/2010/main" val="16425544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415298" y="2644708"/>
            <a:ext cx="304038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i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R A C I A S</a:t>
            </a:r>
            <a:endParaRPr lang="es-ES" sz="4000" b="1" i="1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8567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344400" y="302970"/>
            <a:ext cx="874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b="1" i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INFORMACION REGISTRADA A LA CONTRALORIA GENERAL DE LA REPUBLICA - CGR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4999" t="8667" r="69662" b="83734"/>
          <a:stretch/>
        </p:blipFill>
        <p:spPr>
          <a:xfrm>
            <a:off x="3394639" y="1200375"/>
            <a:ext cx="4261887" cy="118773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l="25135" t="45501" r="48716" b="24568"/>
          <a:stretch/>
        </p:blipFill>
        <p:spPr>
          <a:xfrm>
            <a:off x="6287965" y="2916187"/>
            <a:ext cx="3985146" cy="256578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/>
          <a:srcRect l="50910" t="48817" r="22747" b="24569"/>
          <a:stretch/>
        </p:blipFill>
        <p:spPr>
          <a:xfrm>
            <a:off x="1031302" y="3151494"/>
            <a:ext cx="4014716" cy="2281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674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694" y="875254"/>
            <a:ext cx="5574015" cy="114577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/>
          <a:srcRect l="6685" t="35263" r="3947" b="41438"/>
          <a:stretch/>
        </p:blipFill>
        <p:spPr>
          <a:xfrm>
            <a:off x="3663081" y="875254"/>
            <a:ext cx="7171940" cy="1160859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819150" y="2676495"/>
            <a:ext cx="1024447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PE" sz="2400" b="1" dirty="0">
                <a:solidFill>
                  <a:schemeClr val="accent4">
                    <a:lumMod val="75000"/>
                  </a:schemeClr>
                </a:solidFill>
                <a:latin typeface="SwitzerlandNarrowBold"/>
              </a:rPr>
              <a:t>LEY Nº 31227</a:t>
            </a:r>
          </a:p>
          <a:p>
            <a:pPr lvl="0" algn="ctr"/>
            <a:endParaRPr lang="es-PE" sz="2400" b="1" dirty="0">
              <a:solidFill>
                <a:schemeClr val="accent4">
                  <a:lumMod val="75000"/>
                </a:schemeClr>
              </a:solidFill>
              <a:latin typeface="SwitzerlandNarrowBold"/>
            </a:endParaRPr>
          </a:p>
          <a:p>
            <a:pPr algn="ctr"/>
            <a:r>
              <a:rPr lang="es-PE" sz="2400" b="1" dirty="0">
                <a:solidFill>
                  <a:schemeClr val="accent4">
                    <a:lumMod val="75000"/>
                  </a:schemeClr>
                </a:solidFill>
                <a:latin typeface="SwitzerlandNarrowBold"/>
              </a:rPr>
              <a:t>LEY QUE TRANSFIERE A LA CONTRALORÍA GENERAL DE LA REPÚBLICA LA COMPETENCIA PARA RECIBIR Y EJERCER EL CONTROL, FISCALIZACIÓN Y SANCIÓN RESPECTO A LA DECLARACIÓN JURADA DE INTERESES DE AUTORIDADES, SERVIDORES Y CANDIDATOS A CARGOS PÚBLICOS  - 22/06/2021</a:t>
            </a:r>
          </a:p>
          <a:p>
            <a:pPr lvl="0" algn="ctr"/>
            <a:endParaRPr lang="es-PE" sz="2400" b="1" dirty="0">
              <a:solidFill>
                <a:schemeClr val="accent4">
                  <a:lumMod val="75000"/>
                </a:schemeClr>
              </a:solidFill>
              <a:latin typeface="SwitzerlandNarrowBold"/>
            </a:endParaRPr>
          </a:p>
        </p:txBody>
      </p:sp>
    </p:spTree>
    <p:extLst>
      <p:ext uri="{BB962C8B-B14F-4D97-AF65-F5344CB8AC3E}">
        <p14:creationId xmlns:p14="http://schemas.microsoft.com/office/powerpoint/2010/main" val="3769835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4625" t="27110" r="14875" b="18445"/>
          <a:stretch/>
        </p:blipFill>
        <p:spPr>
          <a:xfrm>
            <a:off x="17821" y="1153393"/>
            <a:ext cx="12174179" cy="5288429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764561" y="493068"/>
            <a:ext cx="21675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s-PE" sz="2400" b="1" dirty="0">
                <a:solidFill>
                  <a:srgbClr val="E76618">
                    <a:lumMod val="75000"/>
                  </a:srgbClr>
                </a:solidFill>
                <a:latin typeface="SwitzerlandNarrowBold"/>
              </a:rPr>
              <a:t>BASE LEGAL</a:t>
            </a:r>
          </a:p>
        </p:txBody>
      </p:sp>
    </p:spTree>
    <p:extLst>
      <p:ext uri="{BB962C8B-B14F-4D97-AF65-F5344CB8AC3E}">
        <p14:creationId xmlns:p14="http://schemas.microsoft.com/office/powerpoint/2010/main" val="399533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661954" y="1940511"/>
            <a:ext cx="1054476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sz="2800" b="1" dirty="0">
                <a:solidFill>
                  <a:srgbClr val="231F20"/>
                </a:solidFill>
                <a:latin typeface="SwitzerlandNarrowBold"/>
              </a:rPr>
              <a:t>LEY Nº 31227</a:t>
            </a:r>
          </a:p>
          <a:p>
            <a:endParaRPr lang="es-PE" sz="2000" dirty="0">
              <a:solidFill>
                <a:srgbClr val="231F20"/>
              </a:solidFill>
              <a:latin typeface="ArialMT"/>
            </a:endParaRPr>
          </a:p>
          <a:p>
            <a:endParaRPr lang="es-PE" sz="2000" b="1" dirty="0">
              <a:solidFill>
                <a:srgbClr val="231F20"/>
              </a:solidFill>
              <a:latin typeface="Arial-BoldMT"/>
            </a:endParaRPr>
          </a:p>
          <a:p>
            <a:pPr algn="just"/>
            <a:r>
              <a:rPr lang="es-PE" sz="2400" b="1" dirty="0">
                <a:solidFill>
                  <a:srgbClr val="231F20"/>
                </a:solidFill>
                <a:latin typeface="Arial-BoldMT"/>
              </a:rPr>
              <a:t>OBJETIVO.- </a:t>
            </a:r>
            <a:r>
              <a:rPr lang="es-PE" sz="2400" dirty="0">
                <a:solidFill>
                  <a:srgbClr val="231F20"/>
                </a:solidFill>
                <a:latin typeface="ArialMT"/>
              </a:rPr>
              <a:t>Tiene por objetivo la detección y prevención de conflictos de intereses, requisito indispensable para el ejercicio del cargo o función pública, se presenta ante el sistema de la CGR; ello, con el fin de garantizar la autonomía e independencia en el control, fiscalización y sanción de dichos instrumentos, de conformidad con el artículo 82 de la Constitución y de los principios constitucionales de lucha contra la corrupción, transparencia y buena administración.</a:t>
            </a:r>
          </a:p>
          <a:p>
            <a:endParaRPr lang="es-PE" sz="2000" dirty="0">
              <a:solidFill>
                <a:srgbClr val="231F20"/>
              </a:solidFill>
              <a:latin typeface="ArialMT"/>
            </a:endParaRPr>
          </a:p>
          <a:p>
            <a:endParaRPr lang="es-PE" sz="2000" dirty="0">
              <a:solidFill>
                <a:srgbClr val="231F20"/>
              </a:solidFill>
              <a:latin typeface="ArialMT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44" y="246604"/>
            <a:ext cx="5574015" cy="114577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/>
          <a:srcRect l="6685" t="35263" r="3947" b="41438"/>
          <a:stretch/>
        </p:blipFill>
        <p:spPr>
          <a:xfrm>
            <a:off x="3301131" y="246604"/>
            <a:ext cx="7171940" cy="1160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990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7000" t="24000" r="20625" b="22666"/>
          <a:stretch/>
        </p:blipFill>
        <p:spPr>
          <a:xfrm>
            <a:off x="0" y="1804321"/>
            <a:ext cx="12192000" cy="5053679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601565" y="493068"/>
            <a:ext cx="102269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s-PE" sz="2400" b="1" dirty="0">
                <a:solidFill>
                  <a:srgbClr val="E76618">
                    <a:lumMod val="75000"/>
                  </a:srgbClr>
                </a:solidFill>
                <a:latin typeface="SwitzerlandNarrowBold"/>
              </a:rPr>
              <a:t>OPORTUNIDAD DE PRESENTACION DE LA DECLARACION JURADA</a:t>
            </a:r>
          </a:p>
          <a:p>
            <a:pPr lvl="0" algn="ctr"/>
            <a:r>
              <a:rPr lang="es-PE" sz="2400" b="1" dirty="0">
                <a:solidFill>
                  <a:srgbClr val="E76618">
                    <a:lumMod val="75000"/>
                  </a:srgbClr>
                </a:solidFill>
                <a:latin typeface="SwitzerlandNarrowBold"/>
              </a:rPr>
              <a:t> DE INTERES</a:t>
            </a:r>
          </a:p>
        </p:txBody>
      </p:sp>
    </p:spTree>
    <p:extLst>
      <p:ext uri="{BB962C8B-B14F-4D97-AF65-F5344CB8AC3E}">
        <p14:creationId xmlns:p14="http://schemas.microsoft.com/office/powerpoint/2010/main" val="3999174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44" y="246604"/>
            <a:ext cx="5574015" cy="114577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/>
          <a:srcRect l="6685" t="35263" r="3947" b="41438"/>
          <a:stretch/>
        </p:blipFill>
        <p:spPr>
          <a:xfrm>
            <a:off x="3301131" y="246604"/>
            <a:ext cx="7171940" cy="1160859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4"/>
          <a:srcRect l="6875" t="24889" r="18001" b="17555"/>
          <a:stretch/>
        </p:blipFill>
        <p:spPr>
          <a:xfrm>
            <a:off x="0" y="1638299"/>
            <a:ext cx="12192000" cy="5254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413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71500" y="233876"/>
            <a:ext cx="109347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2400" b="1" dirty="0"/>
              <a:t>¿A TRAVÉS DE QUÉ SISTEMA INFORMÁTICO SE REGISTRA Y PRESENTA LA DJI? </a:t>
            </a:r>
          </a:p>
          <a:p>
            <a:r>
              <a:rPr lang="es-PE" sz="2400" dirty="0"/>
              <a:t>Los sujetos obligados deben registrar y presentar su DJI a través del Sistema de Declaraciones Juradas para la Gestión de Conflicto de Intereses -SIDJI, administrado por la Contraloría General.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250" t="8444" r="12876" b="13333"/>
          <a:stretch/>
        </p:blipFill>
        <p:spPr>
          <a:xfrm>
            <a:off x="1399308" y="2001418"/>
            <a:ext cx="9630641" cy="4877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54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32552" t="16989" r="18517" b="9816"/>
          <a:stretch/>
        </p:blipFill>
        <p:spPr>
          <a:xfrm>
            <a:off x="1781502" y="0"/>
            <a:ext cx="81503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04511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1041</TotalTime>
  <Words>245</Words>
  <Application>Microsoft Office PowerPoint</Application>
  <PresentationFormat>Panorámica</PresentationFormat>
  <Paragraphs>19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5" baseType="lpstr">
      <vt:lpstr>Arial</vt:lpstr>
      <vt:lpstr>Arial-BoldMT</vt:lpstr>
      <vt:lpstr>ArialMT</vt:lpstr>
      <vt:lpstr>SwitzerlandNarrowBold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Percy P.P.M.</dc:creator>
  <cp:lastModifiedBy>Soporte</cp:lastModifiedBy>
  <cp:revision>59</cp:revision>
  <cp:lastPrinted>2022-08-11T17:44:27Z</cp:lastPrinted>
  <dcterms:created xsi:type="dcterms:W3CDTF">2021-11-12T19:51:51Z</dcterms:created>
  <dcterms:modified xsi:type="dcterms:W3CDTF">2023-08-09T18:04:06Z</dcterms:modified>
</cp:coreProperties>
</file>